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4" r:id="rId3"/>
    <p:sldId id="331" r:id="rId4"/>
    <p:sldId id="376" r:id="rId5"/>
    <p:sldId id="377" r:id="rId6"/>
    <p:sldId id="387" r:id="rId7"/>
    <p:sldId id="386" r:id="rId8"/>
    <p:sldId id="388" r:id="rId9"/>
    <p:sldId id="390" r:id="rId10"/>
    <p:sldId id="389" r:id="rId11"/>
    <p:sldId id="391" r:id="rId12"/>
    <p:sldId id="394" r:id="rId13"/>
    <p:sldId id="395" r:id="rId14"/>
    <p:sldId id="393" r:id="rId15"/>
    <p:sldId id="396" r:id="rId16"/>
    <p:sldId id="397" r:id="rId17"/>
    <p:sldId id="333" r:id="rId18"/>
    <p:sldId id="274" r:id="rId19"/>
  </p:sldIdLst>
  <p:sldSz cx="9144000" cy="6858000" type="screen4x3"/>
  <p:notesSz cx="9996488" cy="6864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AA32"/>
    <a:srgbClr val="FF0066"/>
    <a:srgbClr val="76B531"/>
    <a:srgbClr val="8EC83E"/>
    <a:srgbClr val="97BE0D"/>
    <a:srgbClr val="A4C139"/>
    <a:srgbClr val="9AB535"/>
    <a:srgbClr val="A1BE38"/>
    <a:srgbClr val="7BB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84164" autoAdjust="0"/>
  </p:normalViewPr>
  <p:slideViewPr>
    <p:cSldViewPr>
      <p:cViewPr varScale="1">
        <p:scale>
          <a:sx n="74" d="100"/>
          <a:sy n="74" d="100"/>
        </p:scale>
        <p:origin x="171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62363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62363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5D53D48D-6CDE-424D-92FA-58107FA4187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70373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62363" y="1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514350"/>
            <a:ext cx="3433762" cy="2574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9649" y="3260566"/>
            <a:ext cx="7997190" cy="3088958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62363" y="6519942"/>
            <a:ext cx="4331812" cy="343217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8357C7E2-668F-4C86-9037-86EF8C098E6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14637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3412"/>
            <a:endParaRPr lang="nl-NL" sz="1300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0615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5696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5404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679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0476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3549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31125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6814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1059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18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4814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5813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4574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9043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9010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8149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3602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2083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nl-NL" smtClean="0"/>
              <a:t>08-12-2014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Klas 4P2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C7E2-668F-4C86-9037-86EF8C098E63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11" name="Tijdelijke aanduiding voor koptekst 10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nl-NL" smtClean="0"/>
              <a:t>Leersituaties met ADSL: 'Plant &amp; dier in de winter'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6265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14-12-2020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330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14-12-2020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10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14-12-2020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47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14-12-2020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30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14-12-2020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647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14-12-2020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770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14-12-2020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648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14-12-2020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916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14-12-2020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185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14-12-2020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89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3189-9521-40DA-95B7-3886042B25D8}" type="datetimeFigureOut">
              <a:rPr lang="nl-NL" smtClean="0"/>
              <a:pPr/>
              <a:t>14-12-2020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929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A3189-9521-40DA-95B7-3886042B25D8}" type="datetimeFigureOut">
              <a:rPr lang="nl-NL" smtClean="0"/>
              <a:pPr/>
              <a:t>14-12-2020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02B37-415A-48D6-966C-20C1F5D013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265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691680" y="-27384"/>
            <a:ext cx="3217538" cy="5904656"/>
          </a:xfrm>
          <a:prstGeom prst="rect">
            <a:avLst/>
          </a:prstGeom>
          <a:solidFill>
            <a:srgbClr val="97B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4167607"/>
            <a:ext cx="3217538" cy="1163468"/>
          </a:xfrm>
        </p:spPr>
        <p:txBody>
          <a:bodyPr>
            <a:noAutofit/>
          </a:bodyPr>
          <a:lstStyle/>
          <a:p>
            <a:pPr algn="l"/>
            <a:r>
              <a:rPr lang="nl-NL" sz="3600" b="1" dirty="0" smtClean="0">
                <a:solidFill>
                  <a:schemeClr val="bg1"/>
                </a:solidFill>
              </a:rPr>
              <a:t>Hoofdstuk </a:t>
            </a:r>
            <a:r>
              <a:rPr lang="nl-NL" sz="3600" b="1" dirty="0">
                <a:solidFill>
                  <a:schemeClr val="bg1"/>
                </a:solidFill>
              </a:rPr>
              <a:t>6</a:t>
            </a:r>
            <a:r>
              <a:rPr lang="nl-NL" sz="3600" b="1" dirty="0" smtClean="0">
                <a:solidFill>
                  <a:schemeClr val="bg1"/>
                </a:solidFill>
              </a:rPr>
              <a:t/>
            </a:r>
            <a:br>
              <a:rPr lang="nl-NL" sz="3600" b="1" dirty="0" smtClean="0">
                <a:solidFill>
                  <a:schemeClr val="bg1"/>
                </a:solidFill>
              </a:rPr>
            </a:br>
            <a:r>
              <a:rPr lang="nl-NL" sz="2800" b="1" dirty="0" smtClean="0">
                <a:solidFill>
                  <a:schemeClr val="bg1"/>
                </a:solidFill>
              </a:rPr>
              <a:t>Kracht en beweging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91680" y="5380709"/>
            <a:ext cx="3217538" cy="496563"/>
          </a:xfrm>
        </p:spPr>
        <p:txBody>
          <a:bodyPr>
            <a:noAutofit/>
          </a:bodyPr>
          <a:lstStyle/>
          <a:p>
            <a:pPr algn="l"/>
            <a:r>
              <a:rPr lang="nl-NL" sz="2000" dirty="0" smtClean="0">
                <a:solidFill>
                  <a:schemeClr val="bg1"/>
                </a:solidFill>
              </a:rPr>
              <a:t>6.5 Beweging overbrengen</a:t>
            </a:r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795" y="6095701"/>
            <a:ext cx="2415205" cy="76229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4"/>
          <a:srcRect l="17605" r="37763"/>
          <a:stretch/>
        </p:blipFill>
        <p:spPr>
          <a:xfrm>
            <a:off x="4981225" y="2421272"/>
            <a:ext cx="2376265" cy="3456000"/>
          </a:xfrm>
          <a:prstGeom prst="rect">
            <a:avLst/>
          </a:prstGeom>
          <a:ln w="19050">
            <a:noFill/>
          </a:ln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5"/>
          <a:srcRect l="37188" r="25683"/>
          <a:stretch/>
        </p:blipFill>
        <p:spPr>
          <a:xfrm>
            <a:off x="0" y="2421272"/>
            <a:ext cx="1619672" cy="3456000"/>
          </a:xfrm>
          <a:prstGeom prst="rect">
            <a:avLst/>
          </a:prstGeom>
          <a:ln w="19050">
            <a:noFill/>
          </a:ln>
        </p:spPr>
      </p:pic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6"/>
          <a:srcRect l="17147" r="68644"/>
          <a:stretch/>
        </p:blipFill>
        <p:spPr>
          <a:xfrm>
            <a:off x="7429497" y="2421272"/>
            <a:ext cx="1714503" cy="3456000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23905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6.5 Beweging overbrengen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Fietsketting</a:t>
            </a:r>
            <a:endParaRPr lang="nl-NL" b="1" dirty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Spierkracht uit je benen  via de trappers en de fietsketting  kracht overgebracht naar achterwiel  deze gaat draaien  fiets gaat vooruit</a:t>
            </a:r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988" y="4062076"/>
            <a:ext cx="3179812" cy="2064088"/>
          </a:xfrm>
          <a:prstGeom prst="rect">
            <a:avLst/>
          </a:prstGeom>
          <a:ln w="19050">
            <a:solidFill>
              <a:srgbClr val="8FAA32"/>
            </a:solidFill>
          </a:ln>
        </p:spPr>
      </p:pic>
    </p:spTree>
    <p:extLst>
      <p:ext uri="{BB962C8B-B14F-4D97-AF65-F5344CB8AC3E}">
        <p14:creationId xmlns:p14="http://schemas.microsoft.com/office/powerpoint/2010/main" val="2490296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6.5 Beweging overbrengen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495" y="3344104"/>
            <a:ext cx="5472608" cy="3097263"/>
          </a:xfrm>
          <a:prstGeom prst="rect">
            <a:avLst/>
          </a:prstGeom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De aandrijving van je fiets</a:t>
            </a:r>
            <a:endParaRPr lang="nl-NL" b="1" dirty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Tanden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voorblad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i="1" dirty="0" smtClean="0">
                <a:sym typeface="Wingdings" panose="05000000000000000000" pitchFamily="2" charset="2"/>
              </a:rPr>
              <a:t>trekken</a:t>
            </a:r>
            <a:r>
              <a:rPr lang="nl-NL" dirty="0" smtClean="0">
                <a:sym typeface="Wingdings" panose="05000000000000000000" pitchFamily="2" charset="2"/>
              </a:rPr>
              <a:t> aan ketting  trekt aan tanden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achterblad</a:t>
            </a:r>
            <a:r>
              <a:rPr lang="nl-NL" dirty="0" smtClean="0">
                <a:sym typeface="Wingdings" panose="05000000000000000000" pitchFamily="2" charset="2"/>
              </a:rPr>
              <a:t>  wiel draait!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15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6.5 Beweging overbrengen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456" y="2348880"/>
            <a:ext cx="3096344" cy="1752399"/>
          </a:xfrm>
          <a:prstGeom prst="rect">
            <a:avLst/>
          </a:prstGeom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De aandrijving van je fiets</a:t>
            </a:r>
            <a:endParaRPr lang="nl-NL" b="1" dirty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Aantal tanden: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Voorblad: 32 tanden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Achterblad: 16 tanden</a:t>
            </a:r>
          </a:p>
          <a:p>
            <a:pPr lvl="3"/>
            <a:endParaRPr lang="nl-NL" dirty="0" smtClean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Als voorblad 1x ronddraait, draait achterblad 2x rond: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32 : 16 = versnelling van 2 keer</a:t>
            </a:r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5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6.5 Beweging overbrengen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Versnelling</a:t>
            </a:r>
            <a:endParaRPr lang="nl-NL" b="1" dirty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Deze fiets heeft</a:t>
            </a:r>
            <a:br>
              <a:rPr lang="nl-NL" dirty="0" smtClean="0">
                <a:sym typeface="Wingdings" panose="05000000000000000000" pitchFamily="2" charset="2"/>
              </a:rPr>
            </a:br>
            <a:r>
              <a:rPr lang="nl-NL" dirty="0" smtClean="0">
                <a:sym typeface="Wingdings" panose="05000000000000000000" pitchFamily="2" charset="2"/>
              </a:rPr>
              <a:t>42 versnellingen:</a:t>
            </a:r>
          </a:p>
          <a:p>
            <a:pPr lvl="3"/>
            <a:endParaRPr lang="nl-NL" dirty="0">
              <a:sym typeface="Wingdings" panose="05000000000000000000" pitchFamily="2" charset="2"/>
            </a:endParaRP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Ketting om </a:t>
            </a:r>
            <a:r>
              <a:rPr lang="nl-NL" u="sng" dirty="0" smtClean="0">
                <a:sym typeface="Wingdings" panose="05000000000000000000" pitchFamily="2" charset="2"/>
              </a:rPr>
              <a:t>groot achterblad</a:t>
            </a:r>
          </a:p>
          <a:p>
            <a:pPr lvl="2"/>
            <a:r>
              <a:rPr lang="nl-NL" dirty="0">
                <a:sym typeface="Wingdings" panose="05000000000000000000" pitchFamily="2" charset="2"/>
              </a:rPr>
              <a:t>L</a:t>
            </a:r>
            <a:r>
              <a:rPr lang="nl-NL" dirty="0" smtClean="0">
                <a:sym typeface="Wingdings" panose="05000000000000000000" pitchFamily="2" charset="2"/>
              </a:rPr>
              <a:t>icht fietsen  snel trappen  kleine versnelling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Ketting om </a:t>
            </a:r>
            <a:r>
              <a:rPr lang="nl-NL" u="sng" dirty="0" smtClean="0">
                <a:sym typeface="Wingdings" panose="05000000000000000000" pitchFamily="2" charset="2"/>
              </a:rPr>
              <a:t>klein achterblad</a:t>
            </a:r>
          </a:p>
          <a:p>
            <a:pPr lvl="2"/>
            <a:r>
              <a:rPr lang="nl-NL" dirty="0">
                <a:sym typeface="Wingdings" panose="05000000000000000000" pitchFamily="2" charset="2"/>
              </a:rPr>
              <a:t>Z</a:t>
            </a:r>
            <a:r>
              <a:rPr lang="nl-NL" dirty="0" smtClean="0">
                <a:sym typeface="Wingdings" panose="05000000000000000000" pitchFamily="2" charset="2"/>
              </a:rPr>
              <a:t>waar fietsen  langzaam trappen  grote versnelling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1600201"/>
            <a:ext cx="2817593" cy="2232248"/>
          </a:xfrm>
          <a:prstGeom prst="rect">
            <a:avLst/>
          </a:prstGeom>
          <a:ln w="19050">
            <a:solidFill>
              <a:srgbClr val="8FAA32"/>
            </a:solidFill>
          </a:ln>
        </p:spPr>
      </p:pic>
    </p:spTree>
    <p:extLst>
      <p:ext uri="{BB962C8B-B14F-4D97-AF65-F5344CB8AC3E}">
        <p14:creationId xmlns:p14="http://schemas.microsoft.com/office/powerpoint/2010/main" val="1286587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6.5 Beweging overbrengen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Verzet</a:t>
            </a:r>
            <a:endParaRPr lang="nl-NL" b="1" dirty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Trappers één keer ronddraaien  je legt een afstand af</a:t>
            </a:r>
          </a:p>
          <a:p>
            <a:pPr lvl="1"/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Verzet</a:t>
            </a:r>
            <a:r>
              <a:rPr lang="nl-NL" dirty="0" smtClean="0">
                <a:sym typeface="Wingdings" panose="05000000000000000000" pitchFamily="2" charset="2"/>
              </a:rPr>
              <a:t> van de fiets (in meters)</a:t>
            </a:r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68" y="3933056"/>
            <a:ext cx="8443661" cy="2450951"/>
          </a:xfrm>
          <a:prstGeom prst="rect">
            <a:avLst/>
          </a:prstGeom>
          <a:ln w="19050">
            <a:solidFill>
              <a:srgbClr val="8FAA32"/>
            </a:solidFill>
          </a:ln>
        </p:spPr>
      </p:pic>
    </p:spTree>
    <p:extLst>
      <p:ext uri="{BB962C8B-B14F-4D97-AF65-F5344CB8AC3E}">
        <p14:creationId xmlns:p14="http://schemas.microsoft.com/office/powerpoint/2010/main" val="51275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6.5 Beweging overbrengen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Verzet</a:t>
            </a:r>
            <a:endParaRPr lang="nl-NL" b="1" dirty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Weet je de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versnelling</a:t>
            </a:r>
            <a:r>
              <a:rPr lang="nl-NL" dirty="0" smtClean="0">
                <a:sym typeface="Wingdings" panose="05000000000000000000" pitchFamily="2" charset="2"/>
              </a:rPr>
              <a:t> van je fiets? 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verzet</a:t>
            </a:r>
            <a:r>
              <a:rPr lang="nl-NL" dirty="0" smtClean="0">
                <a:sym typeface="Wingdings" panose="05000000000000000000" pitchFamily="2" charset="2"/>
              </a:rPr>
              <a:t> kun je uitrekenen!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Omtrek van je achterwiel (in meters)</a:t>
            </a:r>
          </a:p>
          <a:p>
            <a:pPr lvl="2"/>
            <a:r>
              <a:rPr lang="nl-NL" i="1" dirty="0" smtClean="0">
                <a:sym typeface="Wingdings" panose="05000000000000000000" pitchFamily="2" charset="2"/>
              </a:rPr>
              <a:t>Voorbeeld: </a:t>
            </a:r>
            <a:r>
              <a:rPr lang="nl-NL" dirty="0" smtClean="0">
                <a:sym typeface="Wingdings" panose="05000000000000000000" pitchFamily="2" charset="2"/>
              </a:rPr>
              <a:t>omtrek opmeten met meetlint  2 m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Versnelling</a:t>
            </a:r>
          </a:p>
          <a:p>
            <a:pPr lvl="2"/>
            <a:r>
              <a:rPr lang="nl-NL" i="1" dirty="0" smtClean="0">
                <a:sym typeface="Wingdings" panose="05000000000000000000" pitchFamily="2" charset="2"/>
              </a:rPr>
              <a:t>Voorbeeld: </a:t>
            </a:r>
            <a:r>
              <a:rPr lang="nl-NL" dirty="0" smtClean="0">
                <a:sym typeface="Wingdings" panose="05000000000000000000" pitchFamily="2" charset="2"/>
              </a:rPr>
              <a:t>48 : 24 = 2</a:t>
            </a:r>
          </a:p>
          <a:p>
            <a:pPr lvl="3"/>
            <a:endParaRPr lang="nl-NL" dirty="0" smtClean="0">
              <a:sym typeface="Wingdings" panose="05000000000000000000" pitchFamily="2" charset="2"/>
            </a:endParaRP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Omtrek x versnelling = verzet</a:t>
            </a:r>
          </a:p>
          <a:p>
            <a:pPr lvl="2"/>
            <a:r>
              <a:rPr lang="nl-NL" i="1" dirty="0" smtClean="0">
                <a:sym typeface="Wingdings" panose="05000000000000000000" pitchFamily="2" charset="2"/>
              </a:rPr>
              <a:t>Voorbeeld: </a:t>
            </a:r>
            <a:r>
              <a:rPr lang="nl-NL" dirty="0" smtClean="0">
                <a:sym typeface="Wingdings" panose="05000000000000000000" pitchFamily="2" charset="2"/>
              </a:rPr>
              <a:t>2 m x 2 = 4 m</a:t>
            </a:r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0207" y="4653137"/>
            <a:ext cx="3344625" cy="165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68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6.5 Beweging overbrengen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NL" i="1" dirty="0" smtClean="0">
                <a:solidFill>
                  <a:srgbClr val="8FAA32"/>
                </a:solidFill>
              </a:rPr>
              <a:t>Lees blz. </a:t>
            </a:r>
            <a:r>
              <a:rPr lang="nl-NL" i="1" smtClean="0">
                <a:solidFill>
                  <a:srgbClr val="8FAA32"/>
                </a:solidFill>
              </a:rPr>
              <a:t>93 t/m 95</a:t>
            </a:r>
            <a:endParaRPr lang="nl-NL" i="1" dirty="0" smtClean="0">
              <a:solidFill>
                <a:srgbClr val="8FAA32"/>
              </a:solidFill>
            </a:endParaRPr>
          </a:p>
          <a:p>
            <a:pPr lvl="3">
              <a:buFont typeface="Wingdings" panose="05000000000000000000" pitchFamily="2" charset="2"/>
              <a:buChar char="ü"/>
            </a:pPr>
            <a:endParaRPr lang="nl-NL" i="1" dirty="0" smtClean="0">
              <a:solidFill>
                <a:srgbClr val="8FAA3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i="1" dirty="0" smtClean="0">
                <a:solidFill>
                  <a:srgbClr val="8FAA32"/>
                </a:solidFill>
              </a:rPr>
              <a:t>Maak opdracht 77 t/m 88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5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Volgende les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Donderdag 17 </a:t>
            </a:r>
            <a:r>
              <a:rPr lang="nl-NL" dirty="0" smtClean="0"/>
              <a:t>december, </a:t>
            </a:r>
            <a:r>
              <a:rPr lang="nl-NL" dirty="0"/>
              <a:t>3</a:t>
            </a:r>
            <a:r>
              <a:rPr lang="nl-NL" baseline="30000" dirty="0" smtClean="0"/>
              <a:t>e</a:t>
            </a:r>
            <a:r>
              <a:rPr lang="nl-NL" dirty="0" smtClean="0"/>
              <a:t> </a:t>
            </a:r>
            <a:r>
              <a:rPr lang="nl-NL" dirty="0" smtClean="0"/>
              <a:t>uur:</a:t>
            </a:r>
          </a:p>
          <a:p>
            <a:pPr lvl="3"/>
            <a:endParaRPr lang="nl-NL" dirty="0" smtClean="0"/>
          </a:p>
          <a:p>
            <a:pPr lvl="1"/>
            <a:r>
              <a:rPr lang="nl-NL" u="sng" dirty="0" smtClean="0"/>
              <a:t>Huiswerk:</a:t>
            </a:r>
            <a:endParaRPr lang="nl-NL" dirty="0"/>
          </a:p>
          <a:p>
            <a:pPr lvl="2"/>
            <a:r>
              <a:rPr lang="nl-NL" dirty="0" smtClean="0"/>
              <a:t>Opdracht 69 t/m 88 (6.5 Beweging overbrengen)</a:t>
            </a:r>
            <a:endParaRPr lang="nl-NL" dirty="0"/>
          </a:p>
          <a:p>
            <a:pPr lvl="3"/>
            <a:endParaRPr lang="nl-NL" dirty="0" smtClean="0"/>
          </a:p>
          <a:p>
            <a:pPr lvl="1"/>
            <a:r>
              <a:rPr lang="nl-NL" u="sng" dirty="0" smtClean="0"/>
              <a:t>In de les:</a:t>
            </a:r>
            <a:endParaRPr lang="nl-NL" dirty="0"/>
          </a:p>
          <a:p>
            <a:pPr lvl="2"/>
            <a:r>
              <a:rPr lang="nl-NL" dirty="0" smtClean="0"/>
              <a:t>Voorbereiding: ‘PO Bewegen</a:t>
            </a:r>
            <a:r>
              <a:rPr lang="nl-NL" dirty="0" smtClean="0"/>
              <a:t>’</a:t>
            </a:r>
          </a:p>
          <a:p>
            <a:pPr lvl="2"/>
            <a:r>
              <a:rPr lang="nl-NL" dirty="0" smtClean="0"/>
              <a:t>Maken: 6.6 Test Jezelf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9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Vorige les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6.4 Veiligheid in het </a:t>
            </a:r>
            <a:r>
              <a:rPr lang="nl-NL" dirty="0" smtClean="0"/>
              <a:t>verkeer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43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Deze les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Huiswerk </a:t>
            </a:r>
            <a:r>
              <a:rPr lang="nl-NL" dirty="0" smtClean="0"/>
              <a:t>doornemen</a:t>
            </a:r>
            <a:endParaRPr lang="nl-NL" dirty="0" smtClean="0"/>
          </a:p>
          <a:p>
            <a:pPr lvl="1"/>
            <a:r>
              <a:rPr lang="nl-NL" dirty="0" smtClean="0"/>
              <a:t>Opdracht </a:t>
            </a:r>
            <a:r>
              <a:rPr lang="nl-NL" dirty="0"/>
              <a:t>56 t/m 68 (6.4 Veiligheid in het verkeer)</a:t>
            </a:r>
          </a:p>
          <a:p>
            <a:pPr lvl="3"/>
            <a:endParaRPr lang="nl-NL" dirty="0" smtClean="0"/>
          </a:p>
          <a:p>
            <a:r>
              <a:rPr lang="nl-NL" dirty="0" smtClean="0"/>
              <a:t>6.5 Beweging overbrengen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2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 bespreken</a:t>
            </a:r>
            <a:endParaRPr lang="nl-NL" dirty="0"/>
          </a:p>
        </p:txBody>
      </p:sp>
      <p:pic>
        <p:nvPicPr>
          <p:cNvPr id="1026" name="Picture 2" descr="Gerelateerde afbeeld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0" b="20003"/>
          <a:stretch/>
        </p:blipFill>
        <p:spPr bwMode="auto">
          <a:xfrm>
            <a:off x="3448050" y="2741788"/>
            <a:ext cx="523875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Samen doornemen:</a:t>
            </a:r>
          </a:p>
          <a:p>
            <a:pPr lvl="1"/>
            <a:r>
              <a:rPr lang="nl-NL" dirty="0" smtClean="0"/>
              <a:t>Opdracht </a:t>
            </a:r>
            <a:r>
              <a:rPr lang="nl-NL" dirty="0"/>
              <a:t>56 t/m 68 (6.4 Veiligheid in het verkeer)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35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6.5 Beweging overbrengen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Wipwap en skateboard</a:t>
            </a:r>
            <a:endParaRPr lang="nl-NL" b="1" dirty="0">
              <a:sym typeface="Wingdings" panose="05000000000000000000" pitchFamily="2" charset="2"/>
            </a:endParaRPr>
          </a:p>
          <a:p>
            <a:r>
              <a:rPr lang="nl-NL" u="sng" dirty="0" smtClean="0">
                <a:sym typeface="Wingdings" panose="05000000000000000000" pitchFamily="2" charset="2"/>
              </a:rPr>
              <a:t>Wipwap</a:t>
            </a:r>
            <a:r>
              <a:rPr lang="nl-NL" dirty="0" smtClean="0">
                <a:sym typeface="Wingdings" panose="05000000000000000000" pitchFamily="2" charset="2"/>
              </a:rPr>
              <a:t> is een voorbeeld van een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hefboom</a:t>
            </a:r>
          </a:p>
          <a:p>
            <a:pPr lvl="1"/>
            <a:r>
              <a:rPr lang="nl-NL" i="1" dirty="0" smtClean="0">
                <a:sym typeface="Wingdings" panose="05000000000000000000" pitchFamily="2" charset="2"/>
              </a:rPr>
              <a:t>Kracht</a:t>
            </a:r>
            <a:r>
              <a:rPr lang="nl-NL" dirty="0" smtClean="0">
                <a:sym typeface="Wingdings" panose="05000000000000000000" pitchFamily="2" charset="2"/>
              </a:rPr>
              <a:t> en </a:t>
            </a:r>
            <a:r>
              <a:rPr lang="nl-NL" i="1" dirty="0" smtClean="0">
                <a:sym typeface="Wingdings" panose="05000000000000000000" pitchFamily="2" charset="2"/>
              </a:rPr>
              <a:t>beweging</a:t>
            </a:r>
            <a:r>
              <a:rPr lang="nl-NL" dirty="0" smtClean="0">
                <a:sym typeface="Wingdings" panose="05000000000000000000" pitchFamily="2" charset="2"/>
              </a:rPr>
              <a:t> kun je </a:t>
            </a:r>
            <a:r>
              <a:rPr lang="nl-NL" u="sng" dirty="0" smtClean="0">
                <a:sym typeface="Wingdings" panose="05000000000000000000" pitchFamily="2" charset="2"/>
              </a:rPr>
              <a:t>overbrengen</a:t>
            </a:r>
            <a:r>
              <a:rPr lang="nl-NL" dirty="0" smtClean="0">
                <a:sym typeface="Wingdings" panose="05000000000000000000" pitchFamily="2" charset="2"/>
              </a:rPr>
              <a:t> van de ene kant naar de andere kant</a:t>
            </a:r>
          </a:p>
          <a:p>
            <a:pPr lvl="3"/>
            <a:endParaRPr lang="nl-NL" dirty="0">
              <a:sym typeface="Wingdings" panose="05000000000000000000" pitchFamily="2" charset="2"/>
            </a:endParaRPr>
          </a:p>
          <a:p>
            <a:r>
              <a:rPr lang="nl-NL" u="sng" dirty="0" smtClean="0">
                <a:sym typeface="Wingdings" panose="05000000000000000000" pitchFamily="2" charset="2"/>
              </a:rPr>
              <a:t>Skateboard</a:t>
            </a:r>
            <a:r>
              <a:rPr lang="nl-NL" dirty="0" smtClean="0">
                <a:sym typeface="Wingdings" panose="05000000000000000000" pitchFamily="2" charset="2"/>
              </a:rPr>
              <a:t> is ook een</a:t>
            </a:r>
            <a:br>
              <a:rPr lang="nl-NL" dirty="0" smtClean="0">
                <a:sym typeface="Wingdings" panose="05000000000000000000" pitchFamily="2" charset="2"/>
              </a:rPr>
            </a:br>
            <a:r>
              <a:rPr lang="nl-NL" dirty="0" smtClean="0">
                <a:sym typeface="Wingdings" panose="05000000000000000000" pitchFamily="2" charset="2"/>
              </a:rPr>
              <a:t>voorbeeld van een hefboom</a:t>
            </a:r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175" y="4344261"/>
            <a:ext cx="2714625" cy="1781175"/>
          </a:xfrm>
          <a:prstGeom prst="rect">
            <a:avLst/>
          </a:prstGeom>
          <a:ln w="19050">
            <a:solidFill>
              <a:srgbClr val="8FAA32"/>
            </a:solidFill>
          </a:ln>
        </p:spPr>
      </p:pic>
    </p:spTree>
    <p:extLst>
      <p:ext uri="{BB962C8B-B14F-4D97-AF65-F5344CB8AC3E}">
        <p14:creationId xmlns:p14="http://schemas.microsoft.com/office/powerpoint/2010/main" val="1263836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6.5 Beweging overbrengen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Hefboom</a:t>
            </a:r>
            <a:endParaRPr lang="nl-NL" b="1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Om een zware steen op te tillen werd vroeger al een </a:t>
            </a:r>
            <a:r>
              <a:rPr lang="nl-NL" dirty="0" smtClean="0">
                <a:sym typeface="Wingdings" panose="05000000000000000000" pitchFamily="2" charset="2"/>
              </a:rPr>
              <a:t>boomstam gebruikt 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hefboom</a:t>
            </a:r>
            <a:endParaRPr lang="nl-NL" b="1" dirty="0">
              <a:solidFill>
                <a:srgbClr val="8FAA32"/>
              </a:solidFill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2952" y="3377700"/>
            <a:ext cx="4733694" cy="2950739"/>
          </a:xfrm>
          <a:prstGeom prst="rect">
            <a:avLst/>
          </a:prstGeom>
          <a:ln w="19050">
            <a:solidFill>
              <a:srgbClr val="8FAA32"/>
            </a:solidFill>
          </a:ln>
        </p:spPr>
      </p:pic>
    </p:spTree>
    <p:extLst>
      <p:ext uri="{BB962C8B-B14F-4D97-AF65-F5344CB8AC3E}">
        <p14:creationId xmlns:p14="http://schemas.microsoft.com/office/powerpoint/2010/main" val="3196173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6.5 Beweging overbrengen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NL" i="1" dirty="0" smtClean="0">
                <a:solidFill>
                  <a:srgbClr val="8FAA32"/>
                </a:solidFill>
              </a:rPr>
              <a:t>Lees blz. 86 en 87</a:t>
            </a:r>
          </a:p>
          <a:p>
            <a:pPr lvl="3">
              <a:buFont typeface="Wingdings" panose="05000000000000000000" pitchFamily="2" charset="2"/>
              <a:buChar char="ü"/>
            </a:pPr>
            <a:endParaRPr lang="nl-NL" i="1" dirty="0" smtClean="0">
              <a:solidFill>
                <a:srgbClr val="8FAA3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i="1" dirty="0" smtClean="0">
                <a:solidFill>
                  <a:srgbClr val="8FAA32"/>
                </a:solidFill>
              </a:rPr>
              <a:t>Maak opdracht 69 t/m 75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4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6.5 Beweging overbrengen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ym typeface="Wingdings" panose="05000000000000000000" pitchFamily="2" charset="2"/>
              </a:rPr>
              <a:t>Katrol</a:t>
            </a:r>
            <a:endParaRPr lang="nl-NL" b="1" dirty="0">
              <a:sym typeface="Wingdings" panose="05000000000000000000" pitchFamily="2" charset="2"/>
            </a:endParaRPr>
          </a:p>
          <a:p>
            <a:r>
              <a:rPr lang="nl-NL" dirty="0" smtClean="0">
                <a:sym typeface="Wingdings" panose="05000000000000000000" pitchFamily="2" charset="2"/>
              </a:rPr>
              <a:t>Om zware dingen te tillen  </a:t>
            </a:r>
            <a:r>
              <a:rPr lang="nl-NL" b="1" dirty="0" smtClean="0">
                <a:solidFill>
                  <a:srgbClr val="8FAA32"/>
                </a:solidFill>
                <a:sym typeface="Wingdings" panose="05000000000000000000" pitchFamily="2" charset="2"/>
              </a:rPr>
              <a:t>katrol</a:t>
            </a:r>
            <a:r>
              <a:rPr lang="nl-NL" dirty="0" smtClean="0">
                <a:sym typeface="Wingdings" panose="05000000000000000000" pitchFamily="2" charset="2"/>
              </a:rPr>
              <a:t> gebruiken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Dingen </a:t>
            </a:r>
            <a:r>
              <a:rPr lang="nl-NL" u="sng" dirty="0">
                <a:sym typeface="Wingdings" panose="05000000000000000000" pitchFamily="2" charset="2"/>
              </a:rPr>
              <a:t>omhoog hijsen</a:t>
            </a:r>
            <a:r>
              <a:rPr lang="nl-NL" dirty="0">
                <a:sym typeface="Wingdings" panose="05000000000000000000" pitchFamily="2" charset="2"/>
              </a:rPr>
              <a:t>, zonder te bukken om te </a:t>
            </a:r>
            <a:r>
              <a:rPr lang="nl-NL" dirty="0" smtClean="0">
                <a:sym typeface="Wingdings" panose="05000000000000000000" pitchFamily="2" charset="2"/>
              </a:rPr>
              <a:t>tillen</a:t>
            </a: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Kost evenveel kracht als gewoon tillen,</a:t>
            </a:r>
            <a:br>
              <a:rPr lang="nl-NL" dirty="0" smtClean="0">
                <a:sym typeface="Wingdings" panose="05000000000000000000" pitchFamily="2" charset="2"/>
              </a:rPr>
            </a:br>
            <a:r>
              <a:rPr lang="nl-NL" dirty="0" smtClean="0">
                <a:sym typeface="Wingdings" panose="05000000000000000000" pitchFamily="2" charset="2"/>
              </a:rPr>
              <a:t>maar is wel gemakkelijker, veiliger en</a:t>
            </a:r>
            <a:br>
              <a:rPr lang="nl-NL" dirty="0" smtClean="0">
                <a:sym typeface="Wingdings" panose="05000000000000000000" pitchFamily="2" charset="2"/>
              </a:rPr>
            </a:br>
            <a:r>
              <a:rPr lang="nl-NL" dirty="0" smtClean="0">
                <a:sym typeface="Wingdings" panose="05000000000000000000" pitchFamily="2" charset="2"/>
              </a:rPr>
              <a:t>beter voor je rug</a:t>
            </a:r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3266791"/>
            <a:ext cx="17335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49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6.5 Beweging overbrengen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NL" i="1" dirty="0" smtClean="0">
                <a:solidFill>
                  <a:srgbClr val="8FAA32"/>
                </a:solidFill>
              </a:rPr>
              <a:t>Lees blz. 90</a:t>
            </a:r>
          </a:p>
          <a:p>
            <a:pPr lvl="3">
              <a:buFont typeface="Wingdings" panose="05000000000000000000" pitchFamily="2" charset="2"/>
              <a:buChar char="ü"/>
            </a:pPr>
            <a:endParaRPr lang="nl-NL" i="1" dirty="0" smtClean="0">
              <a:solidFill>
                <a:srgbClr val="8FAA3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i="1" dirty="0" smtClean="0">
                <a:solidFill>
                  <a:srgbClr val="8FAA32"/>
                </a:solidFill>
              </a:rPr>
              <a:t>Maak opdracht 76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" y="6476716"/>
            <a:ext cx="9144000" cy="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4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5764</TotalTime>
  <Words>691</Words>
  <Application>Microsoft Office PowerPoint</Application>
  <PresentationFormat>Diavoorstelling (4:3)</PresentationFormat>
  <Paragraphs>155</Paragraphs>
  <Slides>18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Kantoorthema</vt:lpstr>
      <vt:lpstr>Hoofdstuk 6 Kracht en beweging</vt:lpstr>
      <vt:lpstr>Vorige les</vt:lpstr>
      <vt:lpstr>Deze les</vt:lpstr>
      <vt:lpstr>Huiswerk bespreken</vt:lpstr>
      <vt:lpstr>6.5 Beweging overbrengen</vt:lpstr>
      <vt:lpstr>6.5 Beweging overbrengen</vt:lpstr>
      <vt:lpstr>6.5 Beweging overbrengen</vt:lpstr>
      <vt:lpstr>6.5 Beweging overbrengen</vt:lpstr>
      <vt:lpstr>6.5 Beweging overbrengen</vt:lpstr>
      <vt:lpstr>6.5 Beweging overbrengen</vt:lpstr>
      <vt:lpstr>6.5 Beweging overbrengen</vt:lpstr>
      <vt:lpstr>6.5 Beweging overbrengen</vt:lpstr>
      <vt:lpstr>6.5 Beweging overbrengen</vt:lpstr>
      <vt:lpstr>6.5 Beweging overbrengen</vt:lpstr>
      <vt:lpstr>6.5 Beweging overbrengen</vt:lpstr>
      <vt:lpstr>6.5 Beweging overbrengen</vt:lpstr>
      <vt:lpstr>Volgende les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Inge</dc:creator>
  <cp:lastModifiedBy>Inge Zwaan</cp:lastModifiedBy>
  <cp:revision>344</cp:revision>
  <cp:lastPrinted>2015-01-10T16:11:12Z</cp:lastPrinted>
  <dcterms:created xsi:type="dcterms:W3CDTF">2014-09-23T08:37:22Z</dcterms:created>
  <dcterms:modified xsi:type="dcterms:W3CDTF">2020-12-14T08:21:35Z</dcterms:modified>
</cp:coreProperties>
</file>